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12"/>
  </p:notesMasterIdLst>
  <p:handoutMasterIdLst>
    <p:handoutMasterId r:id="rId13"/>
  </p:handoutMasterIdLst>
  <p:sldIdLst>
    <p:sldId id="374" r:id="rId3"/>
    <p:sldId id="383" r:id="rId4"/>
    <p:sldId id="388" r:id="rId5"/>
    <p:sldId id="389" r:id="rId6"/>
    <p:sldId id="390" r:id="rId7"/>
    <p:sldId id="384" r:id="rId8"/>
    <p:sldId id="382" r:id="rId9"/>
    <p:sldId id="387" r:id="rId10"/>
    <p:sldId id="391" r:id="rId11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1" autoAdjust="0"/>
    <p:restoredTop sz="93763" autoAdjust="0"/>
  </p:normalViewPr>
  <p:slideViewPr>
    <p:cSldViewPr snapToGrid="0" snapToObjects="1">
      <p:cViewPr varScale="1">
        <p:scale>
          <a:sx n="105" d="100"/>
          <a:sy n="105" d="100"/>
        </p:scale>
        <p:origin x="18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126" y="-78"/>
      </p:cViewPr>
      <p:guideLst>
        <p:guide orient="horz" pos="2928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8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r">
              <a:defRPr sz="1200"/>
            </a:lvl1pPr>
          </a:lstStyle>
          <a:p>
            <a:fld id="{178ECAAB-D0FC-48C8-9D9F-C3421253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463550"/>
            <a:ext cx="2235200" cy="1677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7" tIns="46402" rIns="92807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5847" y="2247484"/>
            <a:ext cx="6440365" cy="6582485"/>
          </a:xfrm>
          <a:prstGeom prst="rect">
            <a:avLst/>
          </a:prstGeom>
        </p:spPr>
        <p:txBody>
          <a:bodyPr vert="horz" lIns="92807" tIns="46402" rIns="92807" bIns="464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8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r">
              <a:defRPr sz="1200"/>
            </a:lvl1pPr>
          </a:lstStyle>
          <a:p>
            <a:fld id="{D780F43A-5F96-4128-998A-6C0546B4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6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&amp;T Power Point2-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2227"/>
            <a:ext cx="7772400" cy="1470025"/>
          </a:xfrm>
        </p:spPr>
        <p:txBody>
          <a:bodyPr>
            <a:noAutofit/>
          </a:bodyPr>
          <a:lstStyle>
            <a:lvl1pPr>
              <a:defRPr sz="5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82166"/>
            <a:ext cx="6400800" cy="110921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6/14/2016</a:t>
            </a:fld>
            <a:endParaRPr lang="en-US"/>
          </a:p>
        </p:txBody>
      </p:sp>
      <p:pic>
        <p:nvPicPr>
          <p:cNvPr id="6" name="Picture 5" descr="S&amp;T Power Point2-fr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0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9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4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5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362"/>
            <a:ext cx="8229600" cy="64615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130"/>
            <a:ext cx="8229600" cy="477922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3000" b="1"/>
            </a:lvl1pPr>
            <a:lvl2pPr marL="793750" indent="-331788">
              <a:buFont typeface="Wingdings" pitchFamily="2" charset="2"/>
              <a:buChar char="Ø"/>
              <a:defRPr sz="2500"/>
            </a:lvl2pPr>
            <a:lvl3pPr marL="1260475" indent="-346075">
              <a:buFont typeface="Wingdings" pitchFamily="2" charset="2"/>
              <a:buChar char="v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42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6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7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1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4262"/>
            <a:ext cx="4038600" cy="37435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4262"/>
            <a:ext cx="4038600" cy="37435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7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50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55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05284"/>
            <a:ext cx="4040188" cy="30192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655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05284"/>
            <a:ext cx="4041775" cy="3076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211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9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59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85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064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9963"/>
            <a:ext cx="5486400" cy="3807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6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9857"/>
            <a:ext cx="8229600" cy="592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0686"/>
            <a:ext cx="8229600" cy="474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&amp;T Power Point2-fronttake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31788" algn="l" defTabSz="457200" rtl="0" eaLnBrk="1" latinLnBrk="0" hangingPunct="1">
        <a:spcBef>
          <a:spcPct val="20000"/>
        </a:spcBef>
        <a:buFont typeface="Wingdings" pitchFamily="2" charset="2"/>
        <a:buChar char="Ø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4572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4263"/>
            <a:ext cx="8229600" cy="371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6E1CE-9897-B147-B583-7399865CB23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&amp;T Power Point2-pri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6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President’s Report</a:t>
            </a:r>
            <a:br>
              <a:rPr lang="en-US" dirty="0" smtClean="0"/>
            </a:br>
            <a:r>
              <a:rPr lang="en-US" sz="3600" dirty="0" smtClean="0"/>
              <a:t>16 June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FF7B70-7FBF-4957-968D-C696BBF3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3125"/>
            <a:ext cx="7831455" cy="161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6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129"/>
            <a:ext cx="8587648" cy="5280871"/>
          </a:xfrm>
        </p:spPr>
        <p:txBody>
          <a:bodyPr>
            <a:normAutofit/>
          </a:bodyPr>
          <a:lstStyle/>
          <a:p>
            <a:r>
              <a:rPr lang="en-US" dirty="0"/>
              <a:t>Representatives </a:t>
            </a:r>
            <a:r>
              <a:rPr lang="en-US" dirty="0" smtClean="0"/>
              <a:t>2016-2017</a:t>
            </a:r>
          </a:p>
          <a:p>
            <a:pPr lvl="1"/>
            <a:r>
              <a:rPr lang="en-US" dirty="0" smtClean="0"/>
              <a:t>Tom Schuman (Pres FS)</a:t>
            </a:r>
          </a:p>
          <a:p>
            <a:pPr lvl="1"/>
            <a:r>
              <a:rPr lang="en-US" dirty="0" smtClean="0"/>
              <a:t>Mark Fitch (Past </a:t>
            </a:r>
            <a:r>
              <a:rPr lang="en-US" dirty="0" err="1" smtClean="0"/>
              <a:t>pres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Sahra Sedighsarvestani (Pres elect)</a:t>
            </a:r>
          </a:p>
          <a:p>
            <a:r>
              <a:rPr lang="en-US" dirty="0" smtClean="0"/>
              <a:t>Actions for 2016-2017</a:t>
            </a:r>
          </a:p>
          <a:p>
            <a:pPr lvl="1"/>
            <a:r>
              <a:rPr lang="en-US" dirty="0" smtClean="0"/>
              <a:t>Revisit Title IX activities on all campuses</a:t>
            </a:r>
          </a:p>
          <a:p>
            <a:pPr lvl="1"/>
            <a:r>
              <a:rPr lang="en-US" dirty="0" smtClean="0"/>
              <a:t>Complete post tenure review CRR changes</a:t>
            </a:r>
          </a:p>
          <a:p>
            <a:pPr lvl="1"/>
            <a:r>
              <a:rPr lang="en-US" dirty="0" smtClean="0"/>
              <a:t>Begin direct interactions with BOC</a:t>
            </a:r>
          </a:p>
        </p:txBody>
      </p:sp>
    </p:spTree>
    <p:extLst>
      <p:ext uri="{BB962C8B-B14F-4D97-AF65-F5344CB8AC3E}">
        <p14:creationId xmlns:p14="http://schemas.microsoft.com/office/powerpoint/2010/main" val="113604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 Post Tenure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129"/>
            <a:ext cx="8686800" cy="5280871"/>
          </a:xfrm>
        </p:spPr>
        <p:txBody>
          <a:bodyPr>
            <a:normAutofit/>
          </a:bodyPr>
          <a:lstStyle/>
          <a:p>
            <a:r>
              <a:rPr lang="en-US" dirty="0" smtClean="0"/>
              <a:t>Bylaws (CRR) changes are proposed – early draft</a:t>
            </a:r>
          </a:p>
          <a:p>
            <a:pPr lvl="1"/>
            <a:r>
              <a:rPr lang="en-US" dirty="0" smtClean="0"/>
              <a:t>To be distributed via FS website for comments campus wide</a:t>
            </a:r>
          </a:p>
          <a:p>
            <a:pPr lvl="1"/>
            <a:r>
              <a:rPr lang="en-US" dirty="0" smtClean="0"/>
              <a:t>CRR changes are to clarify and unify CRR and actions</a:t>
            </a:r>
          </a:p>
          <a:p>
            <a:pPr lvl="2"/>
            <a:r>
              <a:rPr lang="en-US" dirty="0" smtClean="0"/>
              <a:t>Annual reviews</a:t>
            </a:r>
          </a:p>
          <a:p>
            <a:pPr lvl="2"/>
            <a:r>
              <a:rPr lang="en-US" dirty="0" smtClean="0"/>
              <a:t>Dovetail of annual reviews with post tenure review</a:t>
            </a:r>
          </a:p>
          <a:p>
            <a:pPr lvl="2"/>
            <a:r>
              <a:rPr lang="en-US" dirty="0" smtClean="0"/>
              <a:t>Resources for improvements and pay incentive for performance</a:t>
            </a:r>
          </a:p>
          <a:p>
            <a:pPr lvl="2"/>
            <a:r>
              <a:rPr lang="en-US" dirty="0" smtClean="0"/>
              <a:t>Dovetail of annual and post tenure reviews with workload policy</a:t>
            </a:r>
          </a:p>
          <a:p>
            <a:pPr lvl="2"/>
            <a:r>
              <a:rPr lang="en-US" dirty="0" smtClean="0"/>
              <a:t>Post tenure review process</a:t>
            </a:r>
          </a:p>
          <a:p>
            <a:r>
              <a:rPr lang="en-US" dirty="0" smtClean="0"/>
              <a:t>Bylaws changes approval</a:t>
            </a:r>
          </a:p>
          <a:p>
            <a:pPr lvl="1"/>
            <a:r>
              <a:rPr lang="en-US" dirty="0" smtClean="0"/>
              <a:t>IFC after comment feedback</a:t>
            </a:r>
          </a:p>
          <a:p>
            <a:pPr lvl="1"/>
            <a:r>
              <a:rPr lang="en-US" dirty="0" smtClean="0"/>
              <a:t>BOC after IFC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8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77130"/>
            <a:ext cx="8543581" cy="47792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Campus committee </a:t>
            </a:r>
            <a:r>
              <a:rPr lang="en-US" dirty="0"/>
              <a:t>vacancies</a:t>
            </a:r>
            <a:endParaRPr lang="en-US" dirty="0" smtClean="0"/>
          </a:p>
          <a:p>
            <a:pPr lvl="1"/>
            <a:r>
              <a:rPr lang="en-US" dirty="0" smtClean="0"/>
              <a:t>Grievance panel committee</a:t>
            </a:r>
          </a:p>
          <a:p>
            <a:pPr lvl="2"/>
            <a:r>
              <a:rPr lang="en-US" dirty="0" smtClean="0"/>
              <a:t>Ed Malone submitted letter of resignation</a:t>
            </a:r>
          </a:p>
          <a:p>
            <a:pPr lvl="2"/>
            <a:r>
              <a:rPr lang="en-US" dirty="0" smtClean="0"/>
              <a:t>RP&amp;A accepted due to sabbatical, which would affect service</a:t>
            </a:r>
          </a:p>
          <a:p>
            <a:pPr lvl="1"/>
            <a:r>
              <a:rPr lang="en-US" dirty="0" smtClean="0"/>
              <a:t>Other committees: to be filled at September meeting</a:t>
            </a:r>
          </a:p>
          <a:p>
            <a:r>
              <a:rPr lang="en-US" dirty="0" smtClean="0"/>
              <a:t>Bylaws amendment</a:t>
            </a:r>
          </a:p>
          <a:p>
            <a:pPr lvl="1"/>
            <a:r>
              <a:rPr lang="en-US" dirty="0" smtClean="0"/>
              <a:t>Rejected by UM System due to lack of diversity</a:t>
            </a:r>
          </a:p>
          <a:p>
            <a:pPr lvl="1"/>
            <a:r>
              <a:rPr lang="en-US" dirty="0" smtClean="0"/>
              <a:t>Dean search committee composition</a:t>
            </a:r>
          </a:p>
          <a:p>
            <a:pPr lvl="2"/>
            <a:r>
              <a:rPr lang="en-US" dirty="0" smtClean="0"/>
              <a:t>Lacked ‘Academic best practice’: outside consultants (IBIS)</a:t>
            </a:r>
          </a:p>
          <a:p>
            <a:pPr lvl="2"/>
            <a:r>
              <a:rPr lang="en-US" dirty="0" smtClean="0"/>
              <a:t>In percentage of faculty only: as-specified 2/3; 1/2 Ok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 aspects of bylaws amendments checked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7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3" y="1214180"/>
            <a:ext cx="4957763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17" y="3486599"/>
            <a:ext cx="7536180" cy="244983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81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Collaborative on Academic Careers in Higher Education (</a:t>
            </a:r>
            <a:r>
              <a:rPr lang="en-US" dirty="0" smtClean="0"/>
              <a:t>COACHE)</a:t>
            </a:r>
          </a:p>
          <a:p>
            <a:pPr lvl="1"/>
            <a:r>
              <a:rPr lang="en-US" dirty="0" smtClean="0"/>
              <a:t>Survey closed </a:t>
            </a:r>
            <a:r>
              <a:rPr lang="en-US" dirty="0"/>
              <a:t>April 8, </a:t>
            </a:r>
            <a:r>
              <a:rPr lang="en-US" dirty="0" smtClean="0"/>
              <a:t>2016</a:t>
            </a:r>
          </a:p>
          <a:p>
            <a:pPr lvl="1"/>
            <a:r>
              <a:rPr lang="en-US" dirty="0" smtClean="0"/>
              <a:t>Per System: “Results due to campus in July”</a:t>
            </a:r>
          </a:p>
          <a:p>
            <a:r>
              <a:rPr lang="en-US" dirty="0" smtClean="0"/>
              <a:t>Administrative review</a:t>
            </a:r>
          </a:p>
          <a:p>
            <a:pPr lvl="1"/>
            <a:r>
              <a:rPr lang="en-US" dirty="0" smtClean="0"/>
              <a:t>Closed midnight, 28 March</a:t>
            </a:r>
          </a:p>
          <a:p>
            <a:pPr lvl="1"/>
            <a:r>
              <a:rPr lang="en-US" dirty="0" smtClean="0"/>
              <a:t>Results (data) have been viewed</a:t>
            </a:r>
          </a:p>
          <a:p>
            <a:pPr lvl="1"/>
            <a:r>
              <a:rPr lang="en-US" dirty="0" smtClean="0"/>
              <a:t>Motion: criteria for publishing of results to Faculty Senate: </a:t>
            </a:r>
            <a:r>
              <a:rPr lang="en-US" dirty="0" smtClean="0">
                <a:solidFill>
                  <a:srgbClr val="C00000"/>
                </a:solidFill>
              </a:rPr>
              <a:t>51%</a:t>
            </a:r>
            <a:r>
              <a:rPr lang="en-US" dirty="0" smtClean="0"/>
              <a:t> participation (of 403 surveyed, </a:t>
            </a:r>
            <a:r>
              <a:rPr lang="en-US" dirty="0" smtClean="0">
                <a:sym typeface="Symbol"/>
              </a:rPr>
              <a:t></a:t>
            </a:r>
            <a:r>
              <a:rPr lang="en-US" dirty="0" smtClean="0"/>
              <a:t> 206)</a:t>
            </a:r>
          </a:p>
          <a:p>
            <a:pPr lvl="1"/>
            <a:r>
              <a:rPr lang="en-US" dirty="0" smtClean="0"/>
              <a:t>Achieved for Chancellor (229) and Dean (87) positions</a:t>
            </a:r>
          </a:p>
          <a:p>
            <a:pPr lvl="1"/>
            <a:r>
              <a:rPr lang="en-US" dirty="0" smtClean="0"/>
              <a:t>Committee report to follow in agenda</a:t>
            </a:r>
          </a:p>
        </p:txBody>
      </p:sp>
    </p:spTree>
    <p:extLst>
      <p:ext uri="{BB962C8B-B14F-4D97-AF65-F5344CB8AC3E}">
        <p14:creationId xmlns:p14="http://schemas.microsoft.com/office/powerpoint/2010/main" val="122559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197"/>
            <a:ext cx="8229600" cy="1143000"/>
          </a:xfrm>
        </p:spPr>
        <p:txBody>
          <a:bodyPr/>
          <a:lstStyle/>
          <a:p>
            <a:r>
              <a:rPr lang="en-US" dirty="0" smtClean="0"/>
              <a:t>Campus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7" y="1481197"/>
            <a:ext cx="3967163" cy="467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34" y="1481197"/>
            <a:ext cx="3729133" cy="504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2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Graduate Student Funding Policy Committee</a:t>
            </a:r>
          </a:p>
          <a:p>
            <a:pPr lvl="1"/>
            <a:r>
              <a:rPr lang="en-US" dirty="0" smtClean="0"/>
              <a:t>Presented report to Chancellor and Provost 11 April</a:t>
            </a:r>
          </a:p>
          <a:p>
            <a:pPr lvl="1"/>
            <a:r>
              <a:rPr lang="en-US" dirty="0" smtClean="0"/>
              <a:t>Chancellor wanted time to review</a:t>
            </a:r>
          </a:p>
          <a:p>
            <a:pPr lvl="1"/>
            <a:r>
              <a:rPr lang="en-US" dirty="0" smtClean="0"/>
              <a:t>Provost indicated implementation is needed asap</a:t>
            </a:r>
          </a:p>
          <a:p>
            <a:pPr lvl="1"/>
            <a:r>
              <a:rPr lang="en-US" dirty="0" smtClean="0"/>
              <a:t>Committee continuing to interact with Chancellor, VC Branson and FS President toward implementation of policy</a:t>
            </a:r>
          </a:p>
          <a:p>
            <a:r>
              <a:rPr lang="en-US" dirty="0" smtClean="0"/>
              <a:t>Budget meeting between FS officers and admin</a:t>
            </a:r>
          </a:p>
          <a:p>
            <a:pPr lvl="1"/>
            <a:r>
              <a:rPr lang="en-US" dirty="0" smtClean="0"/>
              <a:t>Tues 7 June; Provost, </a:t>
            </a:r>
            <a:r>
              <a:rPr lang="en-US" dirty="0"/>
              <a:t>VC Branson, and </a:t>
            </a:r>
            <a:r>
              <a:rPr lang="en-US" dirty="0" smtClean="0"/>
              <a:t>Chancellor </a:t>
            </a:r>
          </a:p>
          <a:p>
            <a:pPr lvl="1"/>
            <a:r>
              <a:rPr lang="en-US" dirty="0" smtClean="0"/>
              <a:t>Campus is addicted to increased enrollments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3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/>
              <a:t>you to the faculty who really stepped up and supported staff council in the production of </a:t>
            </a:r>
            <a:r>
              <a:rPr lang="en-US" dirty="0" smtClean="0"/>
              <a:t>Staff Day</a:t>
            </a:r>
          </a:p>
          <a:p>
            <a:r>
              <a:rPr lang="en-US" dirty="0" smtClean="0"/>
              <a:t>Not </a:t>
            </a:r>
            <a:r>
              <a:rPr lang="en-US" dirty="0"/>
              <a:t>everything ran as smooth as it could </a:t>
            </a:r>
            <a:r>
              <a:rPr lang="en-US" dirty="0" smtClean="0"/>
              <a:t>have</a:t>
            </a:r>
          </a:p>
          <a:p>
            <a:r>
              <a:rPr lang="en-US" smtClean="0"/>
              <a:t>Staff Day </a:t>
            </a:r>
            <a:r>
              <a:rPr lang="en-US" dirty="0"/>
              <a:t>was a great </a:t>
            </a:r>
            <a:r>
              <a:rPr lang="en-US" dirty="0" smtClean="0"/>
              <a:t>success</a:t>
            </a:r>
          </a:p>
          <a:p>
            <a:r>
              <a:rPr lang="en-US" dirty="0" smtClean="0"/>
              <a:t>Success was </a:t>
            </a:r>
            <a:r>
              <a:rPr lang="en-US" dirty="0"/>
              <a:t>in no small part thanks to the support given by many, many faculty members</a:t>
            </a:r>
          </a:p>
        </p:txBody>
      </p:sp>
    </p:spTree>
    <p:extLst>
      <p:ext uri="{BB962C8B-B14F-4D97-AF65-F5344CB8AC3E}">
        <p14:creationId xmlns:p14="http://schemas.microsoft.com/office/powerpoint/2010/main" val="907482544"/>
      </p:ext>
    </p:extLst>
  </p:cSld>
  <p:clrMapOvr>
    <a:masterClrMapping/>
  </p:clrMapOvr>
</p:sld>
</file>

<file path=ppt/theme/theme1.xml><?xml version="1.0" encoding="utf-8"?>
<a:theme xmlns:a="http://schemas.openxmlformats.org/drawingml/2006/main" name="Sand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SandT</Template>
  <TotalTime>62723</TotalTime>
  <Words>399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SandT</vt:lpstr>
      <vt:lpstr>Print</vt:lpstr>
      <vt:lpstr>President’s Report 16 June 2016</vt:lpstr>
      <vt:lpstr>IFC</vt:lpstr>
      <vt:lpstr>IFC Post Tenure Review</vt:lpstr>
      <vt:lpstr>Campus</vt:lpstr>
      <vt:lpstr>Campus</vt:lpstr>
      <vt:lpstr>Campus</vt:lpstr>
      <vt:lpstr>Campus</vt:lpstr>
      <vt:lpstr>Campus</vt:lpstr>
      <vt:lpstr>Staff Council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lindab</dc:creator>
  <cp:lastModifiedBy>Palmer, Barbara J.</cp:lastModifiedBy>
  <cp:revision>249</cp:revision>
  <cp:lastPrinted>2015-08-10T17:06:33Z</cp:lastPrinted>
  <dcterms:created xsi:type="dcterms:W3CDTF">2013-01-22T17:06:05Z</dcterms:created>
  <dcterms:modified xsi:type="dcterms:W3CDTF">2016-06-14T18:45:57Z</dcterms:modified>
</cp:coreProperties>
</file>